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 and Post Test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Pre-Test</c:v>
                </c:pt>
              </c:strCache>
            </c:strRef>
          </c:tx>
          <c:invertIfNegative val="0"/>
          <c:val>
            <c:numRef>
              <c:f>Sheet1!$F$2:$F$8</c:f>
              <c:numCache>
                <c:formatCode>0%</c:formatCode>
                <c:ptCount val="7"/>
                <c:pt idx="0">
                  <c:v>0.66666666666666663</c:v>
                </c:pt>
                <c:pt idx="1">
                  <c:v>0.59259259259259256</c:v>
                </c:pt>
                <c:pt idx="2">
                  <c:v>0.88888888888888884</c:v>
                </c:pt>
                <c:pt idx="3">
                  <c:v>0.7407407407407407</c:v>
                </c:pt>
                <c:pt idx="4">
                  <c:v>0.44444444444444442</c:v>
                </c:pt>
                <c:pt idx="5">
                  <c:v>0.14814814814814814</c:v>
                </c:pt>
                <c:pt idx="6">
                  <c:v>0.81481481481481477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Post-Test</c:v>
                </c:pt>
              </c:strCache>
            </c:strRef>
          </c:tx>
          <c:invertIfNegative val="0"/>
          <c:val>
            <c:numRef>
              <c:f>Sheet1!$G$2:$G$8</c:f>
              <c:numCache>
                <c:formatCode>0%</c:formatCode>
                <c:ptCount val="7"/>
                <c:pt idx="0">
                  <c:v>0.96296296296296291</c:v>
                </c:pt>
                <c:pt idx="1">
                  <c:v>0.85185185185185186</c:v>
                </c:pt>
                <c:pt idx="2">
                  <c:v>1</c:v>
                </c:pt>
                <c:pt idx="3">
                  <c:v>0.88888888888888884</c:v>
                </c:pt>
                <c:pt idx="4">
                  <c:v>0.81481481481481477</c:v>
                </c:pt>
                <c:pt idx="5">
                  <c:v>0.88888888888888884</c:v>
                </c:pt>
                <c:pt idx="6">
                  <c:v>0.92592592592592593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56800"/>
        <c:axId val="79081472"/>
      </c:barChart>
      <c:lineChart>
        <c:grouping val="standard"/>
        <c:varyColors val="0"/>
        <c:ser>
          <c:idx val="2"/>
          <c:order val="2"/>
          <c:tx>
            <c:strRef>
              <c:f>Sheet1!$H$1</c:f>
              <c:strCache>
                <c:ptCount val="1"/>
                <c:pt idx="0">
                  <c:v>Difference</c:v>
                </c:pt>
              </c:strCache>
            </c:strRef>
          </c:tx>
          <c:val>
            <c:numRef>
              <c:f>Sheet1!$H$2:$H$8</c:f>
              <c:numCache>
                <c:formatCode>0%</c:formatCode>
                <c:ptCount val="7"/>
                <c:pt idx="0">
                  <c:v>0.29629629629629628</c:v>
                </c:pt>
                <c:pt idx="1">
                  <c:v>0.2592592592592593</c:v>
                </c:pt>
                <c:pt idx="2">
                  <c:v>0.11111111111111116</c:v>
                </c:pt>
                <c:pt idx="3">
                  <c:v>0.14814814814814814</c:v>
                </c:pt>
                <c:pt idx="4">
                  <c:v>0.37037037037037035</c:v>
                </c:pt>
                <c:pt idx="5">
                  <c:v>0.7407407407407407</c:v>
                </c:pt>
                <c:pt idx="6">
                  <c:v>0.11111111111111116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56800"/>
        <c:axId val="79081472"/>
      </c:lineChart>
      <c:catAx>
        <c:axId val="78956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081472"/>
        <c:crosses val="autoZero"/>
        <c:auto val="1"/>
        <c:lblAlgn val="ctr"/>
        <c:lblOffset val="100"/>
        <c:noMultiLvlLbl val="0"/>
      </c:catAx>
      <c:valAx>
        <c:axId val="790814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8956800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65CC-EDA9-447F-AA25-EC2934BB949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C02B-EFDE-4A5A-A33B-170C8AB3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2057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Kristen ITC" panose="03050502040202030202" pitchFamily="66" charset="0"/>
              </a:rPr>
              <a:t>Cost and Design and </a:t>
            </a:r>
            <a:br>
              <a:rPr lang="en-US" sz="5400" dirty="0" smtClean="0">
                <a:latin typeface="Kristen ITC" panose="03050502040202030202" pitchFamily="66" charset="0"/>
              </a:rPr>
            </a:br>
            <a:r>
              <a:rPr lang="en-US" sz="5400" dirty="0" smtClean="0">
                <a:latin typeface="Kristen ITC" panose="03050502040202030202" pitchFamily="66" charset="0"/>
              </a:rPr>
              <a:t>Medical Device, oh my! </a:t>
            </a:r>
            <a:endParaRPr lang="en-US" sz="5400" dirty="0">
              <a:latin typeface="Kristen ITC" panose="03050502040202030202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>
                <a:latin typeface="Fibel Nord" panose="020B0603050302020204" pitchFamily="34" charset="0"/>
              </a:rPr>
              <a:t>April 1</a:t>
            </a:r>
            <a:r>
              <a:rPr lang="en-US" baseline="30000" dirty="0">
                <a:latin typeface="Fibel Nord" panose="020B0603050302020204" pitchFamily="34" charset="0"/>
              </a:rPr>
              <a:t>st</a:t>
            </a:r>
            <a:r>
              <a:rPr lang="en-US" dirty="0">
                <a:latin typeface="Fibel Nord" panose="020B0603050302020204" pitchFamily="34" charset="0"/>
              </a:rPr>
              <a:t>, Culmination Event for COFSP Fellows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0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ibel Nord" panose="020B0603050302020204" pitchFamily="34" charset="0"/>
              </a:rPr>
              <a:t>R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ibel Nord" panose="020B0603050302020204" pitchFamily="34" charset="0"/>
              </a:rPr>
              <a:t>ET is funded by the National Science Foundation,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ibel Nord" panose="020B0603050302020204" pitchFamily="34" charset="0"/>
              </a:rPr>
              <a:t>grant # EEC-1404766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bel Nord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1782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Fibel Nord" panose="020B0603050302020204" pitchFamily="34" charset="0"/>
              </a:rPr>
              <a:t>Alyssa George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Biomedical engineering, UC ’16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COFSP Fellow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779837"/>
            <a:ext cx="4038600" cy="185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Fibel Nord" panose="020B0603050302020204" pitchFamily="34" charset="0"/>
              </a:rPr>
              <a:t>Amanda </a:t>
            </a:r>
            <a:r>
              <a:rPr lang="en-US" dirty="0" err="1">
                <a:latin typeface="Fibel Nord" panose="020B0603050302020204" pitchFamily="34" charset="0"/>
              </a:rPr>
              <a:t>Sopko</a:t>
            </a:r>
            <a:endParaRPr lang="en-US" dirty="0">
              <a:latin typeface="Fibel Nord" panose="020B0603050302020204" pitchFamily="34" charset="0"/>
            </a:endParaRPr>
          </a:p>
          <a:p>
            <a:r>
              <a:rPr lang="en-US" dirty="0">
                <a:latin typeface="Fibel Nord" panose="020B0603050302020204" pitchFamily="34" charset="0"/>
              </a:rPr>
              <a:t>Indian Hill Middle School 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6</a:t>
            </a:r>
            <a:r>
              <a:rPr lang="en-US" baseline="30000" dirty="0" smtClean="0">
                <a:latin typeface="Fibel Nord" panose="020B0603050302020204" pitchFamily="34" charset="0"/>
              </a:rPr>
              <a:t>th</a:t>
            </a:r>
            <a:r>
              <a:rPr lang="en-US" dirty="0" smtClean="0">
                <a:latin typeface="Fibel Nord" panose="020B0603050302020204" pitchFamily="34" charset="0"/>
              </a:rPr>
              <a:t> Grade RET Math Teacher</a:t>
            </a:r>
            <a:endParaRPr lang="en-US" dirty="0">
              <a:latin typeface="Fibel Nord" panose="020B0603050302020204" pitchFamily="34" charset="0"/>
            </a:endParaRPr>
          </a:p>
          <a:p>
            <a:endParaRPr lang="en-US" dirty="0">
              <a:latin typeface="Fibel Nord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15" y="110836"/>
            <a:ext cx="4132985" cy="36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Fibel Nord" panose="020B0603050302020204" pitchFamily="34" charset="0"/>
              </a:rPr>
              <a:t>Engineering Design Process: </a:t>
            </a:r>
            <a:br>
              <a:rPr lang="en-US" sz="4800" dirty="0" smtClean="0">
                <a:latin typeface="Fibel Nord" panose="020B0603050302020204" pitchFamily="34" charset="0"/>
              </a:rPr>
            </a:br>
            <a:r>
              <a:rPr lang="en-US" sz="4800" dirty="0" smtClean="0">
                <a:latin typeface="Fibel Nord" panose="020B0603050302020204" pitchFamily="34" charset="0"/>
              </a:rPr>
              <a:t>Cost and Design </a:t>
            </a:r>
            <a:endParaRPr lang="en-US" sz="4800" dirty="0">
              <a:latin typeface="Fibel Nord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latin typeface="Fibel Nord" panose="020B0603050302020204" pitchFamily="34" charset="0"/>
              </a:rPr>
              <a:t>Standards: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Asking questions (for science) and defining problems (for engineering)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Constructing explanations (for science) and designing solutions (for engineering)</a:t>
            </a:r>
          </a:p>
          <a:p>
            <a:r>
              <a:rPr lang="en-US" dirty="0" smtClean="0">
                <a:latin typeface="Fibel Nord" panose="020B0603050302020204" pitchFamily="34" charset="0"/>
              </a:rPr>
              <a:t>Designing Technological/Engineering Solutions using science concepts</a:t>
            </a:r>
          </a:p>
          <a:p>
            <a:endParaRPr lang="en-US" dirty="0">
              <a:latin typeface="Fibel Nord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Fibel Nord" panose="020B0603050302020204" pitchFamily="34" charset="0"/>
              </a:rPr>
              <a:t>Activity</a:t>
            </a:r>
            <a:endParaRPr lang="en-US" sz="5400" dirty="0">
              <a:latin typeface="Fibel Nord" panose="020B06030503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648200" cy="4525963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b="1" dirty="0">
                <a:latin typeface="Fibel Nord" panose="020B0603050302020204" pitchFamily="34" charset="0"/>
              </a:rPr>
              <a:t>Guiding Questions:</a:t>
            </a:r>
          </a:p>
          <a:p>
            <a:pPr indent="-274320">
              <a:spcBef>
                <a:spcPts val="100"/>
              </a:spcBef>
            </a:pPr>
            <a:r>
              <a:rPr lang="en-US" sz="2000" dirty="0">
                <a:latin typeface="Fibel Nord" panose="020B0603050302020204" pitchFamily="34" charset="0"/>
              </a:rPr>
              <a:t>What is the relation between cost and design?</a:t>
            </a:r>
          </a:p>
          <a:p>
            <a:pPr indent="-274320">
              <a:spcBef>
                <a:spcPts val="100"/>
              </a:spcBef>
            </a:pPr>
            <a:r>
              <a:rPr lang="en-US" sz="2000" dirty="0">
                <a:latin typeface="Fibel Nord" panose="020B0603050302020204" pitchFamily="34" charset="0"/>
              </a:rPr>
              <a:t>What is the relation between constraints and design?</a:t>
            </a:r>
          </a:p>
          <a:p>
            <a:pPr indent="-274320">
              <a:spcBef>
                <a:spcPts val="100"/>
              </a:spcBef>
            </a:pPr>
            <a:r>
              <a:rPr lang="en-US" sz="2000" dirty="0">
                <a:latin typeface="Fibel Nord" panose="020B0603050302020204" pitchFamily="34" charset="0"/>
              </a:rPr>
              <a:t>What is the engineering design process?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000" b="1" dirty="0">
                <a:latin typeface="Fibel Nord" panose="020B0603050302020204" pitchFamily="34" charset="0"/>
              </a:rPr>
              <a:t>Objectives:</a:t>
            </a:r>
          </a:p>
          <a:p>
            <a:pPr>
              <a:spcBef>
                <a:spcPts val="100"/>
              </a:spcBef>
            </a:pPr>
            <a:r>
              <a:rPr lang="en-US" sz="2000" dirty="0">
                <a:latin typeface="Fibel Nord" panose="020B0603050302020204" pitchFamily="34" charset="0"/>
              </a:rPr>
              <a:t>Compare </a:t>
            </a:r>
            <a:endParaRPr lang="en-US" sz="2000" dirty="0" smtClean="0">
              <a:latin typeface="Fibel Nord" panose="020B0603050302020204" pitchFamily="34" charset="0"/>
            </a:endParaRPr>
          </a:p>
          <a:p>
            <a:pPr lvl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ibel Nord" panose="020B0603050302020204" pitchFamily="34" charset="0"/>
              </a:rPr>
              <a:t>the </a:t>
            </a:r>
            <a:r>
              <a:rPr lang="en-US" sz="1600" dirty="0">
                <a:latin typeface="Fibel Nord" panose="020B0603050302020204" pitchFamily="34" charset="0"/>
              </a:rPr>
              <a:t>costs of alternate </a:t>
            </a:r>
            <a:r>
              <a:rPr lang="en-US" sz="1600" dirty="0" smtClean="0">
                <a:latin typeface="Fibel Nord" panose="020B0603050302020204" pitchFamily="34" charset="0"/>
              </a:rPr>
              <a:t>designs</a:t>
            </a:r>
          </a:p>
          <a:p>
            <a:pPr lvl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ibel Nord" panose="020B0603050302020204" pitchFamily="34" charset="0"/>
              </a:rPr>
              <a:t>medical </a:t>
            </a:r>
            <a:r>
              <a:rPr lang="en-US" sz="1600" dirty="0">
                <a:latin typeface="Fibel Nord" panose="020B0603050302020204" pitchFamily="34" charset="0"/>
              </a:rPr>
              <a:t>device design to the engineering design process  </a:t>
            </a:r>
            <a:endParaRPr lang="en-US" sz="1600" dirty="0" smtClean="0">
              <a:latin typeface="Fibel Nord" panose="020B0603050302020204" pitchFamily="34" charset="0"/>
            </a:endParaRPr>
          </a:p>
          <a:p>
            <a:pPr lvl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ibel Nord" panose="020B0603050302020204" pitchFamily="34" charset="0"/>
              </a:rPr>
              <a:t>the </a:t>
            </a:r>
            <a:r>
              <a:rPr lang="en-US" sz="1600" dirty="0">
                <a:latin typeface="Fibel Nord" panose="020B0603050302020204" pitchFamily="34" charset="0"/>
              </a:rPr>
              <a:t>different effects of constraints on alternate designs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b="1" dirty="0" smtClean="0">
                <a:latin typeface="Fibel Nord" panose="020B0603050302020204" pitchFamily="34" charset="0"/>
              </a:rPr>
              <a:t>Title: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Fibel Nord" panose="020B0603050302020204" pitchFamily="34" charset="0"/>
              </a:rPr>
              <a:t>Cost </a:t>
            </a:r>
            <a:r>
              <a:rPr lang="en-US" sz="2400" dirty="0">
                <a:latin typeface="Fibel Nord" panose="020B0603050302020204" pitchFamily="34" charset="0"/>
              </a:rPr>
              <a:t>and Design Comparison</a:t>
            </a:r>
            <a:r>
              <a:rPr lang="en-US" sz="2400" dirty="0" smtClean="0">
                <a:latin typeface="Fibel Nord" panose="020B0603050302020204" pitchFamily="34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b="1" dirty="0" smtClean="0">
                <a:latin typeface="Fibel Nord" panose="020B0603050302020204" pitchFamily="34" charset="0"/>
              </a:rPr>
              <a:t>Activity Outline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Fibel Nord" panose="020B0603050302020204" pitchFamily="34" charset="0"/>
              </a:rPr>
              <a:t>Students made a device that mimicked the function of a laparoscopic closure device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Fibel Nord" panose="020B0603050302020204" pitchFamily="34" charset="0"/>
              </a:rPr>
              <a:t>Constraints: Cost, time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Fibel Nord" panose="020B0603050302020204" pitchFamily="34" charset="0"/>
              </a:rPr>
              <a:t>Were tasked to “make it better” and create a device with better value</a:t>
            </a:r>
            <a:endParaRPr lang="en-US" sz="1800" dirty="0" smtClean="0">
              <a:latin typeface="Fibel Nord" panose="020B0603050302020204" pitchFamily="34" charset="0"/>
            </a:endParaRPr>
          </a:p>
          <a:p>
            <a:pPr>
              <a:spcBef>
                <a:spcPct val="50000"/>
              </a:spcBef>
            </a:pPr>
            <a:endParaRPr lang="en-US" sz="1800" b="1" dirty="0" smtClean="0">
              <a:latin typeface="Fibel Nord" panose="020B0603050302020204" pitchFamily="34" charset="0"/>
            </a:endParaRPr>
          </a:p>
          <a:p>
            <a:endParaRPr lang="en-US" dirty="0">
              <a:latin typeface="Fibel Nord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2133600" cy="144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Fibel Nord" panose="020B0603050302020204" pitchFamily="34" charset="0"/>
              </a:rPr>
              <a:t>Applications:</a:t>
            </a:r>
          </a:p>
          <a:p>
            <a:r>
              <a:rPr lang="en-US" sz="2400" dirty="0" smtClean="0">
                <a:latin typeface="Fibel Nord" panose="020B0603050302020204" pitchFamily="34" charset="0"/>
              </a:rPr>
              <a:t>Medical device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731837"/>
            <a:ext cx="2362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Fibel Nord" panose="020B0603050302020204" pitchFamily="34" charset="0"/>
              </a:rPr>
              <a:t>Society:</a:t>
            </a:r>
          </a:p>
          <a:p>
            <a:r>
              <a:rPr lang="en-US" sz="2400" dirty="0">
                <a:latin typeface="Fibel Nord" panose="020B0603050302020204" pitchFamily="34" charset="0"/>
              </a:rPr>
              <a:t>Gold standard medical devices </a:t>
            </a:r>
          </a:p>
          <a:p>
            <a:r>
              <a:rPr lang="en-US" sz="2400" dirty="0">
                <a:latin typeface="Fibel Nord" panose="020B0603050302020204" pitchFamily="34" charset="0"/>
              </a:rPr>
              <a:t>Relation between cost and </a:t>
            </a:r>
            <a:r>
              <a:rPr lang="en-US" sz="2400" dirty="0" smtClean="0">
                <a:latin typeface="Fibel Nord" panose="020B0603050302020204" pitchFamily="34" charset="0"/>
              </a:rPr>
              <a:t>function</a:t>
            </a:r>
            <a:endParaRPr lang="en-US" sz="2400" dirty="0">
              <a:latin typeface="Fibel Nord" panose="020B06030503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6600" y="685800"/>
            <a:ext cx="2590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Fibel Nord" panose="020B0603050302020204" pitchFamily="34" charset="0"/>
              </a:rPr>
              <a:t>Careers:</a:t>
            </a:r>
          </a:p>
          <a:p>
            <a:r>
              <a:rPr lang="en-US" sz="2400" dirty="0" smtClean="0">
                <a:latin typeface="Fibel Nord" panose="020B0603050302020204" pitchFamily="34" charset="0"/>
              </a:rPr>
              <a:t>Biomedical engineers </a:t>
            </a:r>
          </a:p>
          <a:p>
            <a:r>
              <a:rPr lang="en-US" sz="2400" dirty="0" smtClean="0">
                <a:latin typeface="Fibel Nord" panose="020B0603050302020204" pitchFamily="34" charset="0"/>
              </a:rPr>
              <a:t>Mechanical engineers </a:t>
            </a:r>
          </a:p>
          <a:p>
            <a:r>
              <a:rPr lang="en-US" sz="2400" dirty="0" smtClean="0">
                <a:latin typeface="Fibel Nord" panose="020B0603050302020204" pitchFamily="34" charset="0"/>
              </a:rPr>
              <a:t>Cost analysts </a:t>
            </a:r>
          </a:p>
          <a:p>
            <a:r>
              <a:rPr lang="en-US" sz="2400" dirty="0" smtClean="0">
                <a:latin typeface="Fibel Nord" panose="020B0603050302020204" pitchFamily="34" charset="0"/>
              </a:rPr>
              <a:t>Regulatory analysts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62350"/>
            <a:ext cx="2671252" cy="11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7" y="2357436"/>
            <a:ext cx="289335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64" y="4124325"/>
            <a:ext cx="2438400" cy="181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Fibel Nord" panose="020B0603050302020204" pitchFamily="34" charset="0"/>
              </a:rPr>
              <a:t>Student Test Data</a:t>
            </a:r>
            <a:endParaRPr lang="en-US" sz="5400" dirty="0">
              <a:latin typeface="Fibel Nord" panose="020B06030503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287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5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Fibel Nord" panose="020B0603050302020204" pitchFamily="34" charset="0"/>
              </a:rPr>
              <a:t>Activity in Action</a:t>
            </a:r>
            <a:endParaRPr lang="en-US" sz="5400" dirty="0">
              <a:latin typeface="Fibel Nord" panose="020B06030503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602163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US" sz="2600" dirty="0" smtClean="0">
                <a:latin typeface="Fibel Nord" panose="020B0603050302020204" pitchFamily="34" charset="0"/>
              </a:rPr>
              <a:t>Students were taught about medical device design</a:t>
            </a:r>
          </a:p>
          <a:p>
            <a:pPr marL="571500" indent="-571500"/>
            <a:r>
              <a:rPr lang="en-US" sz="2600" dirty="0" smtClean="0">
                <a:latin typeface="Fibel Nord" panose="020B0603050302020204" pitchFamily="34" charset="0"/>
              </a:rPr>
              <a:t>Students worked in teams to brainstorm ideas considering constraints, particularly cost</a:t>
            </a:r>
          </a:p>
          <a:p>
            <a:pPr marL="571500" indent="-571500"/>
            <a:r>
              <a:rPr lang="en-US" sz="2600" dirty="0" smtClean="0">
                <a:latin typeface="Fibel Nord" panose="020B0603050302020204" pitchFamily="34" charset="0"/>
              </a:rPr>
              <a:t>Teams built multiple prototypes and then improved on them to make them more competitive</a:t>
            </a:r>
          </a:p>
          <a:p>
            <a:endParaRPr lang="en-US" sz="2600" dirty="0">
              <a:latin typeface="Fibel Nord" panose="020B06030503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752"/>
            <a:ext cx="4191001" cy="28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lyssa\Pictures\Phone\102APPLE\IMG_3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526"/>
            <a:ext cx="2095500" cy="29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yssa\Pictures\Phone\102APPLE\IMG_3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2464" y="4309464"/>
            <a:ext cx="296347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Fibel Nord" panose="020B0603050302020204" pitchFamily="34" charset="0"/>
              </a:rPr>
              <a:t>Reflections</a:t>
            </a:r>
            <a:endParaRPr lang="en-US" dirty="0">
              <a:latin typeface="Fibel Nord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ibel Nord" panose="020B0603050302020204" pitchFamily="34" charset="0"/>
              </a:rPr>
              <a:t>Successes</a:t>
            </a:r>
          </a:p>
          <a:p>
            <a:pPr marL="971550" lvl="1" indent="-571500"/>
            <a:r>
              <a:rPr lang="en-US" dirty="0" smtClean="0">
                <a:latin typeface="Fibel Nord" panose="020B0603050302020204" pitchFamily="34" charset="0"/>
              </a:rPr>
              <a:t>Every student involved</a:t>
            </a:r>
          </a:p>
          <a:p>
            <a:pPr marL="971550" lvl="1" indent="-571500"/>
            <a:r>
              <a:rPr lang="en-US" dirty="0" smtClean="0">
                <a:latin typeface="Fibel Nord" panose="020B0603050302020204" pitchFamily="34" charset="0"/>
              </a:rPr>
              <a:t>Had the opportunity to solve a “real world” problem</a:t>
            </a:r>
          </a:p>
          <a:p>
            <a:pPr marL="971550" lvl="1" indent="-571500"/>
            <a:r>
              <a:rPr lang="en-US" dirty="0" smtClean="0">
                <a:latin typeface="Fibel Nord" panose="020B0603050302020204" pitchFamily="34" charset="0"/>
              </a:rPr>
              <a:t>Creative solutions </a:t>
            </a:r>
          </a:p>
          <a:p>
            <a:pPr marL="971550" lvl="1" indent="-571500"/>
            <a:r>
              <a:rPr lang="en-US" dirty="0" smtClean="0">
                <a:latin typeface="Fibel Nord" panose="020B0603050302020204" pitchFamily="34" charset="0"/>
              </a:rPr>
              <a:t>Emphasis on “make it better”</a:t>
            </a:r>
          </a:p>
          <a:p>
            <a:pPr marL="971550" lvl="1" indent="-571500"/>
            <a:r>
              <a:rPr lang="en-US" dirty="0" smtClean="0">
                <a:latin typeface="Fibel Nord" panose="020B0603050302020204" pitchFamily="34" charset="0"/>
              </a:rPr>
              <a:t>Interesting discussion</a:t>
            </a:r>
          </a:p>
          <a:p>
            <a:endParaRPr lang="en-US" dirty="0">
              <a:latin typeface="Fibel Nord" panose="020B06030503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ibel Nord" panose="020B0603050302020204" pitchFamily="34" charset="0"/>
              </a:rPr>
              <a:t>Improvements</a:t>
            </a:r>
          </a:p>
          <a:p>
            <a:pPr lvl="1"/>
            <a:r>
              <a:rPr lang="en-US" dirty="0" smtClean="0">
                <a:latin typeface="Fibel Nord" panose="020B0603050302020204" pitchFamily="34" charset="0"/>
              </a:rPr>
              <a:t>Pre and Post test could have been more challenging</a:t>
            </a:r>
          </a:p>
          <a:p>
            <a:pPr lvl="1"/>
            <a:r>
              <a:rPr lang="en-US" dirty="0" smtClean="0">
                <a:latin typeface="Fibel Nord" panose="020B0603050302020204" pitchFamily="34" charset="0"/>
              </a:rPr>
              <a:t>Could have been more constraints </a:t>
            </a:r>
          </a:p>
          <a:p>
            <a:pPr lvl="1"/>
            <a:r>
              <a:rPr lang="en-US" dirty="0" smtClean="0">
                <a:latin typeface="Fibel Nord" panose="020B0603050302020204" pitchFamily="34" charset="0"/>
              </a:rPr>
              <a:t>Activity may have been better suited for older students</a:t>
            </a:r>
          </a:p>
        </p:txBody>
      </p:sp>
    </p:spTree>
    <p:extLst>
      <p:ext uri="{BB962C8B-B14F-4D97-AF65-F5344CB8AC3E}">
        <p14:creationId xmlns:p14="http://schemas.microsoft.com/office/powerpoint/2010/main" val="4173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289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Cost and Design and  Medical Device, oh my! </vt:lpstr>
      <vt:lpstr>PowerPoint Presentation</vt:lpstr>
      <vt:lpstr>Engineering Design Process:  Cost and Design </vt:lpstr>
      <vt:lpstr>Activity</vt:lpstr>
      <vt:lpstr>PowerPoint Presentation</vt:lpstr>
      <vt:lpstr>Student Test Data</vt:lpstr>
      <vt:lpstr>Activity in Action</vt:lpstr>
      <vt:lpstr>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</dc:creator>
  <cp:lastModifiedBy>Debora A Liberi</cp:lastModifiedBy>
  <cp:revision>17</cp:revision>
  <dcterms:created xsi:type="dcterms:W3CDTF">2016-03-18T03:40:39Z</dcterms:created>
  <dcterms:modified xsi:type="dcterms:W3CDTF">2016-03-29T14:59:48Z</dcterms:modified>
</cp:coreProperties>
</file>